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0" r:id="rId4"/>
    <p:sldId id="269" r:id="rId5"/>
    <p:sldId id="262" r:id="rId6"/>
    <p:sldId id="260" r:id="rId7"/>
    <p:sldId id="261" r:id="rId8"/>
    <p:sldId id="267" r:id="rId9"/>
    <p:sldId id="264" r:id="rId10"/>
    <p:sldId id="280" r:id="rId11"/>
    <p:sldId id="273" r:id="rId12"/>
    <p:sldId id="271" r:id="rId13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Share</c:v>
                </c:pt>
              </c:strCache>
            </c:strRef>
          </c:tx>
          <c:dLbls>
            <c:dLbl>
              <c:idx val="0"/>
              <c:layout>
                <c:manualLayout>
                  <c:x val="3.0864197530864196E-3"/>
                  <c:y val="0.14871973102740796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Instruction</a:t>
                    </a:r>
                  </a:p>
                  <a:p>
                    <a:pPr>
                      <a:def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64.32</a:t>
                    </a:r>
                    <a:r>
                      <a: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246913580246909E-2"/>
                  <c:y val="0.15152576368830237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Research</a:t>
                    </a:r>
                  </a:p>
                  <a:p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1.45</a:t>
                    </a:r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975308641975315E-2"/>
                  <c:y val="4.209026896596370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Public Service</a:t>
                    </a:r>
                  </a:p>
                  <a:p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2.29</a:t>
                    </a:r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21045244956708661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Academic Support</a:t>
                    </a:r>
                  </a:p>
                  <a:p>
                    <a:pPr>
                      <a:defRPr sz="1100"/>
                    </a:pPr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9.00</a:t>
                    </a:r>
                  </a:p>
                  <a:p>
                    <a:pPr>
                      <a:defRPr sz="1100"/>
                    </a:pPr>
                    <a:endParaRPr lang="en-US" sz="1100" dirty="0"/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296296296294E-3"/>
                  <c:y val="-7.8568914505045634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Student Services 13.38</a:t>
                    </a:r>
                    <a:r>
                      <a: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58E-3"/>
                  <c:y val="-2.5254293948050396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Institutional Support </a:t>
                    </a:r>
                  </a:p>
                  <a:p>
                    <a:pPr>
                      <a:def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8.63</a:t>
                    </a:r>
                    <a:r>
                      <a:rPr lang="en-US" sz="11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7962962962963021E-2"/>
                  <c:y val="-1.6836195965366927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Scholarships</a:t>
                    </a:r>
                    <a:r>
                      <a:rPr lang="en-US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0.94%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Instruction</c:v>
                </c:pt>
                <c:pt idx="1">
                  <c:v>Research</c:v>
                </c:pt>
                <c:pt idx="2">
                  <c:v>Public Service</c:v>
                </c:pt>
                <c:pt idx="3">
                  <c:v>Academic Support</c:v>
                </c:pt>
                <c:pt idx="4">
                  <c:v>Student Services</c:v>
                </c:pt>
                <c:pt idx="5">
                  <c:v>Institutional Support</c:v>
                </c:pt>
                <c:pt idx="6">
                  <c:v>Scholarships and Fellowships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0.64319999999999999</c:v>
                </c:pt>
                <c:pt idx="1">
                  <c:v>1.4500000000000001E-2</c:v>
                </c:pt>
                <c:pt idx="2">
                  <c:v>2.29E-2</c:v>
                </c:pt>
                <c:pt idx="3">
                  <c:v>0.09</c:v>
                </c:pt>
                <c:pt idx="4">
                  <c:v>0.1338</c:v>
                </c:pt>
                <c:pt idx="5">
                  <c:v>8.6300000000000002E-2</c:v>
                </c:pt>
                <c:pt idx="6">
                  <c:v>9.4000000000000004E-3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Appropriation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Sheet1!$A$2:$A$31</c:f>
              <c:strCache>
                <c:ptCount val="30"/>
                <c:pt idx="0">
                  <c:v>FY87</c:v>
                </c:pt>
                <c:pt idx="1">
                  <c:v>FY88</c:v>
                </c:pt>
                <c:pt idx="2">
                  <c:v>FY89</c:v>
                </c:pt>
                <c:pt idx="3">
                  <c:v>FY90</c:v>
                </c:pt>
                <c:pt idx="4">
                  <c:v>FY91</c:v>
                </c:pt>
                <c:pt idx="5">
                  <c:v>FY92</c:v>
                </c:pt>
                <c:pt idx="6">
                  <c:v>FY93</c:v>
                </c:pt>
                <c:pt idx="7">
                  <c:v>FY94</c:v>
                </c:pt>
                <c:pt idx="8">
                  <c:v>FY95</c:v>
                </c:pt>
                <c:pt idx="9">
                  <c:v>FY96</c:v>
                </c:pt>
                <c:pt idx="10">
                  <c:v>FY97</c:v>
                </c:pt>
                <c:pt idx="11">
                  <c:v>FY98</c:v>
                </c:pt>
                <c:pt idx="12">
                  <c:v>FY99</c:v>
                </c:pt>
                <c:pt idx="13">
                  <c:v>FY00</c:v>
                </c:pt>
                <c:pt idx="14">
                  <c:v>FY01</c:v>
                </c:pt>
                <c:pt idx="15">
                  <c:v>FY02</c:v>
                </c:pt>
                <c:pt idx="16">
                  <c:v>FY03</c:v>
                </c:pt>
                <c:pt idx="17">
                  <c:v>FY04</c:v>
                </c:pt>
                <c:pt idx="18">
                  <c:v>FY05</c:v>
                </c:pt>
                <c:pt idx="19">
                  <c:v>FY06</c:v>
                </c:pt>
                <c:pt idx="20">
                  <c:v>FY07</c:v>
                </c:pt>
                <c:pt idx="21">
                  <c:v>FY08</c:v>
                </c:pt>
                <c:pt idx="22">
                  <c:v>FY09</c:v>
                </c:pt>
                <c:pt idx="23">
                  <c:v>FY10</c:v>
                </c:pt>
                <c:pt idx="24">
                  <c:v>FY11</c:v>
                </c:pt>
                <c:pt idx="25">
                  <c:v>FY12</c:v>
                </c:pt>
                <c:pt idx="26">
                  <c:v>FY13</c:v>
                </c:pt>
                <c:pt idx="27">
                  <c:v>FY14</c:v>
                </c:pt>
                <c:pt idx="28">
                  <c:v>FY15</c:v>
                </c:pt>
                <c:pt idx="29">
                  <c:v>FY16*</c:v>
                </c:pt>
              </c:strCache>
            </c:strRef>
          </c:cat>
          <c:val>
            <c:numRef>
              <c:f>Sheet1!$B$2:$B$31</c:f>
              <c:numCache>
                <c:formatCode>#,##0</c:formatCode>
                <c:ptCount val="30"/>
                <c:pt idx="0">
                  <c:v>20625951</c:v>
                </c:pt>
                <c:pt idx="1">
                  <c:v>23310513</c:v>
                </c:pt>
                <c:pt idx="2">
                  <c:v>25307618</c:v>
                </c:pt>
                <c:pt idx="3">
                  <c:v>26821269</c:v>
                </c:pt>
                <c:pt idx="4">
                  <c:v>26900723</c:v>
                </c:pt>
                <c:pt idx="5">
                  <c:v>25258948</c:v>
                </c:pt>
                <c:pt idx="6">
                  <c:v>26631717</c:v>
                </c:pt>
                <c:pt idx="7">
                  <c:v>27737229</c:v>
                </c:pt>
                <c:pt idx="8">
                  <c:v>29427745</c:v>
                </c:pt>
                <c:pt idx="9">
                  <c:v>31979820</c:v>
                </c:pt>
                <c:pt idx="10">
                  <c:v>33757552</c:v>
                </c:pt>
                <c:pt idx="11">
                  <c:v>35437909</c:v>
                </c:pt>
                <c:pt idx="12">
                  <c:v>39072485</c:v>
                </c:pt>
                <c:pt idx="13">
                  <c:v>41522860</c:v>
                </c:pt>
                <c:pt idx="14">
                  <c:v>43987383</c:v>
                </c:pt>
                <c:pt idx="15">
                  <c:v>38640023</c:v>
                </c:pt>
                <c:pt idx="16">
                  <c:v>39427733</c:v>
                </c:pt>
                <c:pt idx="17">
                  <c:v>38619423</c:v>
                </c:pt>
                <c:pt idx="18">
                  <c:v>39545109</c:v>
                </c:pt>
                <c:pt idx="19">
                  <c:v>39545109</c:v>
                </c:pt>
                <c:pt idx="20">
                  <c:v>40346396</c:v>
                </c:pt>
                <c:pt idx="21">
                  <c:v>42040945</c:v>
                </c:pt>
                <c:pt idx="22">
                  <c:v>43806665</c:v>
                </c:pt>
                <c:pt idx="23">
                  <c:v>43806665</c:v>
                </c:pt>
                <c:pt idx="24">
                  <c:v>41526613</c:v>
                </c:pt>
                <c:pt idx="25">
                  <c:v>38619750</c:v>
                </c:pt>
                <c:pt idx="26">
                  <c:v>38325596</c:v>
                </c:pt>
                <c:pt idx="27">
                  <c:v>38542604</c:v>
                </c:pt>
                <c:pt idx="28">
                  <c:v>41262248</c:v>
                </c:pt>
                <c:pt idx="29">
                  <c:v>41816820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835200"/>
        <c:axId val="44837120"/>
      </c:lineChart>
      <c:catAx>
        <c:axId val="44835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Fiscal</a:t>
                </a:r>
                <a:r>
                  <a:rPr lang="en-US" sz="140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Year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906391562165841"/>
              <c:y val="0.9074709625332773"/>
            </c:manualLayout>
          </c:layout>
          <c:overlay val="0"/>
        </c:title>
        <c:majorTickMark val="out"/>
        <c:minorTickMark val="none"/>
        <c:tickLblPos val="nextTo"/>
        <c:txPr>
          <a:bodyPr rot="-2100000"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4837120"/>
        <c:crosses val="autoZero"/>
        <c:auto val="1"/>
        <c:lblAlgn val="ctr"/>
        <c:lblOffset val="100"/>
        <c:tickLblSkip val="1"/>
        <c:noMultiLvlLbl val="0"/>
      </c:catAx>
      <c:valAx>
        <c:axId val="44837120"/>
        <c:scaling>
          <c:orientation val="minMax"/>
          <c:max val="46000000"/>
          <c:min val="20000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 rot="0"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4835200"/>
        <c:crosses val="autoZero"/>
        <c:crossBetween val="between"/>
        <c:majorUnit val="2000000"/>
      </c:valAx>
    </c:plotArea>
    <c:legend>
      <c:legendPos val="r"/>
      <c:layout/>
      <c:overlay val="1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Change</c:v>
                </c:pt>
              </c:strCache>
            </c:strRef>
          </c:tx>
          <c:invertIfNegative val="0"/>
          <c:cat>
            <c:strRef>
              <c:f>Sheet1!$A$2:$A$32</c:f>
              <c:strCache>
                <c:ptCount val="31"/>
                <c:pt idx="0">
                  <c:v>85-86</c:v>
                </c:pt>
                <c:pt idx="1">
                  <c:v>86-87</c:v>
                </c:pt>
                <c:pt idx="2">
                  <c:v>87-88</c:v>
                </c:pt>
                <c:pt idx="3">
                  <c:v>88-89</c:v>
                </c:pt>
                <c:pt idx="4">
                  <c:v>89-90</c:v>
                </c:pt>
                <c:pt idx="5">
                  <c:v>90-91</c:v>
                </c:pt>
                <c:pt idx="6">
                  <c:v>91-92</c:v>
                </c:pt>
                <c:pt idx="7">
                  <c:v>92-93</c:v>
                </c:pt>
                <c:pt idx="8">
                  <c:v>93-94</c:v>
                </c:pt>
                <c:pt idx="9">
                  <c:v>94-95</c:v>
                </c:pt>
                <c:pt idx="10">
                  <c:v>95-96</c:v>
                </c:pt>
                <c:pt idx="11">
                  <c:v>96-97</c:v>
                </c:pt>
                <c:pt idx="12">
                  <c:v>97-98</c:v>
                </c:pt>
                <c:pt idx="13">
                  <c:v>98-99</c:v>
                </c:pt>
                <c:pt idx="14">
                  <c:v>99-00</c:v>
                </c:pt>
                <c:pt idx="15">
                  <c:v>00-01</c:v>
                </c:pt>
                <c:pt idx="16">
                  <c:v>01-02</c:v>
                </c:pt>
                <c:pt idx="17">
                  <c:v>02-03</c:v>
                </c:pt>
                <c:pt idx="18">
                  <c:v>03-04</c:v>
                </c:pt>
                <c:pt idx="19">
                  <c:v>04-05</c:v>
                </c:pt>
                <c:pt idx="20">
                  <c:v>05-06</c:v>
                </c:pt>
                <c:pt idx="21">
                  <c:v>06-07</c:v>
                </c:pt>
                <c:pt idx="22">
                  <c:v>07-08</c:v>
                </c:pt>
                <c:pt idx="23">
                  <c:v>08-09</c:v>
                </c:pt>
                <c:pt idx="24">
                  <c:v>09-10</c:v>
                </c:pt>
                <c:pt idx="25">
                  <c:v>10-11</c:v>
                </c:pt>
                <c:pt idx="26">
                  <c:v>11-12</c:v>
                </c:pt>
                <c:pt idx="27">
                  <c:v>12-13</c:v>
                </c:pt>
                <c:pt idx="28">
                  <c:v>13-14</c:v>
                </c:pt>
                <c:pt idx="29">
                  <c:v>14-15</c:v>
                </c:pt>
                <c:pt idx="30">
                  <c:v>15-16</c:v>
                </c:pt>
              </c:strCache>
            </c:strRef>
          </c:cat>
          <c:val>
            <c:numRef>
              <c:f>Sheet1!$B$2:$B$32</c:f>
              <c:numCache>
                <c:formatCode>0.00%</c:formatCode>
                <c:ptCount val="31"/>
                <c:pt idx="0" formatCode="General">
                  <c:v>0</c:v>
                </c:pt>
                <c:pt idx="1">
                  <c:v>0.32500000000000001</c:v>
                </c:pt>
                <c:pt idx="2">
                  <c:v>0.245</c:v>
                </c:pt>
                <c:pt idx="3">
                  <c:v>3.9E-2</c:v>
                </c:pt>
                <c:pt idx="4">
                  <c:v>5.8999999999999997E-2</c:v>
                </c:pt>
                <c:pt idx="5">
                  <c:v>0.15</c:v>
                </c:pt>
                <c:pt idx="6">
                  <c:v>0.11899999999999999</c:v>
                </c:pt>
                <c:pt idx="7">
                  <c:v>0.23899999999999999</c:v>
                </c:pt>
                <c:pt idx="8">
                  <c:v>0.10100000000000001</c:v>
                </c:pt>
                <c:pt idx="9">
                  <c:v>0.10100000000000001</c:v>
                </c:pt>
                <c:pt idx="10">
                  <c:v>6.2E-2</c:v>
                </c:pt>
                <c:pt idx="11">
                  <c:v>4.7E-2</c:v>
                </c:pt>
                <c:pt idx="12">
                  <c:v>8.2000000000000003E-2</c:v>
                </c:pt>
                <c:pt idx="13">
                  <c:v>4.7E-2</c:v>
                </c:pt>
                <c:pt idx="14">
                  <c:v>0.04</c:v>
                </c:pt>
                <c:pt idx="15">
                  <c:v>3.7999999999999999E-2</c:v>
                </c:pt>
                <c:pt idx="16">
                  <c:v>3.2000000000000001E-2</c:v>
                </c:pt>
                <c:pt idx="17">
                  <c:v>9.0999999999999998E-2</c:v>
                </c:pt>
                <c:pt idx="18">
                  <c:v>0.11</c:v>
                </c:pt>
                <c:pt idx="19">
                  <c:v>0.17599999999999999</c:v>
                </c:pt>
                <c:pt idx="20">
                  <c:v>6.0999999999999999E-2</c:v>
                </c:pt>
                <c:pt idx="21">
                  <c:v>0.04</c:v>
                </c:pt>
                <c:pt idx="22">
                  <c:v>0.04</c:v>
                </c:pt>
                <c:pt idx="23">
                  <c:v>0.04</c:v>
                </c:pt>
                <c:pt idx="24" formatCode="General">
                  <c:v>0</c:v>
                </c:pt>
                <c:pt idx="25" formatCode="General">
                  <c:v>0</c:v>
                </c:pt>
                <c:pt idx="26">
                  <c:v>4.9000000000000002E-2</c:v>
                </c:pt>
                <c:pt idx="27">
                  <c:v>0.03</c:v>
                </c:pt>
                <c:pt idx="28">
                  <c:v>1.7000000000000001E-2</c:v>
                </c:pt>
                <c:pt idx="29" formatCode="General">
                  <c:v>0</c:v>
                </c:pt>
                <c:pt idx="30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30304"/>
        <c:axId val="31732096"/>
      </c:barChart>
      <c:catAx>
        <c:axId val="31730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100000"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1732096"/>
        <c:crosses val="autoZero"/>
        <c:auto val="1"/>
        <c:lblAlgn val="ctr"/>
        <c:lblOffset val="100"/>
        <c:tickLblSkip val="1"/>
        <c:noMultiLvlLbl val="0"/>
      </c:catAx>
      <c:valAx>
        <c:axId val="317320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1730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0.92188</cdr:y>
    </cdr:from>
    <cdr:to>
      <cdr:x>0.87341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495800"/>
          <a:ext cx="7187807" cy="381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9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9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1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0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1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4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5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9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8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0963-5A42-4CE4-A94D-D7C2EA4CADE8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6DBF-A651-4E10-97CD-D1743B88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 State University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11, 2015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SALARY PLAN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$1,000 increase for full professors with 6 years of service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inversion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promotion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full professor increase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62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 full professors with 6 years in rank received a $1,000 increase in 2011-12. Cost including fringe benefits $120,881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aculty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alary adjustments due to inversion since 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salary adjustments ranging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$108 to $7,945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5-YEAR PROMOTION AMOUNT INCREASES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853686"/>
              </p:ext>
            </p:extLst>
          </p:nvPr>
        </p:nvGraphicFramePr>
        <p:xfrm>
          <a:off x="457200" y="1371597"/>
          <a:ext cx="8229600" cy="452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74127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to Assistant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 to</a:t>
                      </a:r>
                      <a:r>
                        <a:rPr lang="en-US" baseline="0" dirty="0" smtClean="0"/>
                        <a:t> Associate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 to Professor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642026">
                <a:tc>
                  <a:txBody>
                    <a:bodyPr/>
                    <a:lstStyle/>
                    <a:p>
                      <a:r>
                        <a:rPr lang="en-US" dirty="0" smtClean="0"/>
                        <a:t>2013-14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</a:t>
                      </a:r>
                      <a:endParaRPr lang="en-US" dirty="0"/>
                    </a:p>
                  </a:txBody>
                  <a:tcPr/>
                </a:tc>
              </a:tr>
              <a:tr h="642026"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</a:t>
                      </a:r>
                      <a:endParaRPr lang="en-US" dirty="0"/>
                    </a:p>
                  </a:txBody>
                  <a:tcPr/>
                </a:tc>
              </a:tr>
              <a:tr h="642026">
                <a:tc>
                  <a:txBody>
                    <a:bodyPr/>
                    <a:lstStyle/>
                    <a:p>
                      <a:r>
                        <a:rPr lang="en-US" dirty="0" smtClean="0"/>
                        <a:t>2015-16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</a:t>
                      </a:r>
                      <a:endParaRPr lang="en-US" dirty="0"/>
                    </a:p>
                  </a:txBody>
                  <a:tcPr/>
                </a:tc>
              </a:tr>
              <a:tr h="642026">
                <a:tc>
                  <a:txBody>
                    <a:bodyPr/>
                    <a:lstStyle/>
                    <a:p>
                      <a:r>
                        <a:rPr lang="en-US" dirty="0" smtClean="0"/>
                        <a:t>2016-17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</a:tr>
              <a:tr h="642026">
                <a:tc>
                  <a:txBody>
                    <a:bodyPr/>
                    <a:lstStyle/>
                    <a:p>
                      <a:r>
                        <a:rPr lang="en-US" dirty="0" smtClean="0"/>
                        <a:t>2017-18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</a:tr>
              <a:tr h="642026">
                <a:tc>
                  <a:txBody>
                    <a:bodyPr/>
                    <a:lstStyle/>
                    <a:p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0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 2015 ACTUAL EXPENDITURES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943502"/>
              </p:ext>
            </p:extLst>
          </p:nvPr>
        </p:nvGraphicFramePr>
        <p:xfrm>
          <a:off x="3810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7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REVENUE TRENDS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661617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46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 ANNUAL PERCENTAGE TUITION INCREASES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946126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3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AID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		Average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	        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Scholarship/Grant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FTE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				$20,667,910		$3,766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Southeast MO State		$12,333,205		$1,336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Northwest MO State		$  6,847,447		$1,234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Missouri State Univ.		$12,898,208		$  736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Univ. of Central MO		$  5,645,675		$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 Southern State		$  2,960,687		$  649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Lincoln Univ.			$  1,017,340		$  442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Western State		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	                    --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PROFILE 2014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#Full-Time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Enrollment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FTE	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Missouri State Univ.	      	     733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17,528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Univ. of Central MO	      	     486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          10,985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Southeast MO State	      	     394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            9,233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			     320		            5,488 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Northwest MO State	       	     237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5,550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Western State	       	     200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4,152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Southern State	       	     197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4,561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Lincoln Univ.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115		      	2,301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ISSUES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on 9-Month Contracts (regardless of number of salary installments)		   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Percent Full          Avg. Salary	          Avg. Total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Full-Time Faculty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Professor	All Ranks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Compensation	 Salary &amp; Benefits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		          55%	$64,126	              $85,792	       $27.4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Univ. of Central MO	          29%		$63,682	              $82,672	       $40.2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Southeast MO State	          32%		$63,560	              $80,894	       $32.1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Western State	          26%		$61,296	              $79,919	       $15.9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 Southern State	          34%		$60,022	              $79,036	       $15.7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Northwest MO State	          15%		$59,173	              $78,230	       $18.3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Lincoln Univ.	          28%		$52,763	              $67,570	       $  7.8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 State Univ.	          38%		$52,335	              $67,430	       $46.8 mil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AAUP Annual Salary Survey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 FACULTY DISTRIBUTION IN COMPARISON TO NORTHWEST MISSOURI STATE FACULTY DISTRIBUTION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59104"/>
              </p:ext>
            </p:extLst>
          </p:nvPr>
        </p:nvGraphicFramePr>
        <p:xfrm>
          <a:off x="762000" y="1752602"/>
          <a:ext cx="7696200" cy="435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645"/>
                <a:gridCol w="1346835"/>
                <a:gridCol w="1539240"/>
                <a:gridCol w="1539240"/>
                <a:gridCol w="1539240"/>
              </a:tblGrid>
              <a:tr h="62230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Truman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Northwest MO State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54.7%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21.2%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37.4%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24.6%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9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TRUMAN FACULTY DEMOGRAPHICS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Professors: 175 total Fall 2015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Full Professors in rank 10 or more years: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Full Professor in rank less than 10 years: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Retirements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full-time faculty projected to retire 2016-2026 (assume age 67):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are currently full professors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12 retirements per year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311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Truman State University</vt:lpstr>
      <vt:lpstr>FY 2015 ACTUAL EXPENDITURES </vt:lpstr>
      <vt:lpstr>STATE REVENUE TRENDS</vt:lpstr>
      <vt:lpstr>TRUMAN ANNUAL PERCENTAGE TUITION INCREASES</vt:lpstr>
      <vt:lpstr>FINANCIAL AID</vt:lpstr>
      <vt:lpstr>FACULTY PROFILE 2014</vt:lpstr>
      <vt:lpstr>COMPENSATION ISSUES</vt:lpstr>
      <vt:lpstr>TRUMAN FACULTY DISTRIBUTION IN COMPARISON TO NORTHWEST MISSOURI STATE FACULTY DISTRIBUTION</vt:lpstr>
      <vt:lpstr>TRUMAN FACULTY DEMOGRAPHICS</vt:lpstr>
      <vt:lpstr>FIVE STEP SALARY PLAN</vt:lpstr>
      <vt:lpstr>PowerPoint Presentation</vt:lpstr>
      <vt:lpstr>PROPOSED 5-YEAR PROMOTION AMOUNT INCREASES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Truman State University</dc:title>
  <dc:creator>user</dc:creator>
  <cp:lastModifiedBy>user</cp:lastModifiedBy>
  <cp:revision>76</cp:revision>
  <cp:lastPrinted>2015-11-10T18:54:59Z</cp:lastPrinted>
  <dcterms:created xsi:type="dcterms:W3CDTF">2015-11-03T20:05:13Z</dcterms:created>
  <dcterms:modified xsi:type="dcterms:W3CDTF">2015-11-10T18:57:40Z</dcterms:modified>
</cp:coreProperties>
</file>